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8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352"/>
    <p:restoredTop sz="96759"/>
  </p:normalViewPr>
  <p:slideViewPr>
    <p:cSldViewPr snapToGrid="0">
      <p:cViewPr>
        <p:scale>
          <a:sx n="150" d="100"/>
          <a:sy n="150" d="100"/>
        </p:scale>
        <p:origin x="904" y="4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0" d="100"/>
          <a:sy n="110" d="100"/>
        </p:scale>
        <p:origin x="531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0C968-F719-5B45-BEA5-2B53EE16D769}" type="datetimeFigureOut">
              <a:rPr lang="fr-FR" smtClean="0"/>
              <a:t>02/06/2025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09F4-552D-094F-91AA-1EF5148702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55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882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1446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665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3123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757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3934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7B1DA09-62CA-094E-B3E5-857AB31D4FE1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75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1381C-29B5-A246-880C-61646384CC64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B256C7-77C7-884A-B916-E60C2DA080F0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416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CC94-AEC3-1344-9D6E-333905973548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85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339D69E-DF12-0C49-967A-8FFAE24D21BC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1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058EA-EB05-104D-91A0-6A8E25AADCBD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07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C04A-659A-844E-951A-CF2C2452DA62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46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40F4-31AE-6643-98E1-0CBFBCA958BD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52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3FFC8-B56D-2A4C-B4E6-DBB17B3D4107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7AF570D-D4A1-2640-9332-5F5237F754BE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82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98F2B-4B6D-104B-84EA-59DA862C6392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3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176463E-6844-7843-B9B8-34D2E8E84AD3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605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21C236-EA66-2233-8928-C99D74AF3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fr-FR" dirty="0"/>
              <a:t>Oral portefolio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1E0F5B-B343-2CCA-3879-B794C639A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fr-FR" dirty="0" err="1"/>
              <a:t>Matéis</a:t>
            </a:r>
            <a:r>
              <a:rPr lang="fr-FR" dirty="0"/>
              <a:t> 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623F2C0-C805-A2E2-255A-DB80193B3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560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30BD4-18A0-0B24-84AD-C0E9CBA7C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A5389-E47D-05EF-D4DC-279C9CEE9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Réaliser un prototype pour des solutions techniques matériel et/ou logiciel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4AC7582D-813C-739D-FBA9-AB13FE229986}"/>
              </a:ext>
            </a:extLst>
          </p:cNvPr>
          <p:cNvGraphicFramePr>
            <a:graphicFrameLocks noGrp="1"/>
          </p:cNvGraphicFramePr>
          <p:nvPr>
            <p:ph idx="1"/>
          </p:nvPr>
        </p:nvGraphicFramePr>
        <p:xfrm>
          <a:off x="4680656" y="2286000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Schéma fonctionnel tiré du cahier des charges.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F414E3BF-138B-F264-6C78-9BEADF57E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5D532ACD-8948-1F9A-3652-377C04FEDC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56" y="2286000"/>
            <a:ext cx="4191000" cy="2286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C609605D-BE8C-C389-F804-6DE162AA98D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674" y="4741287"/>
            <a:ext cx="5210274" cy="2015653"/>
          </a:xfrm>
          <a:prstGeom prst="rect">
            <a:avLst/>
          </a:prstGeom>
        </p:spPr>
      </p:pic>
      <p:graphicFrame>
        <p:nvGraphicFramePr>
          <p:cNvPr id="11" name="Espace réservé du contenu 3">
            <a:extLst>
              <a:ext uri="{FF2B5EF4-FFF2-40B4-BE49-F238E27FC236}">
                <a16:creationId xmlns:a16="http://schemas.microsoft.com/office/drawing/2014/main" id="{A7493BCD-06C4-E723-1E10-D7C0A15F326A}"/>
              </a:ext>
            </a:extLst>
          </p:cNvPr>
          <p:cNvGraphicFramePr>
            <a:graphicFrameLocks/>
          </p:cNvGraphicFramePr>
          <p:nvPr/>
        </p:nvGraphicFramePr>
        <p:xfrm>
          <a:off x="8814026" y="4476307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Extrait du rapport sur le projet, page de conclusion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78B21EF8-D779-78FE-6E91-06C58C1C3008}"/>
              </a:ext>
            </a:extLst>
          </p:cNvPr>
          <p:cNvGraphicFramePr>
            <a:graphicFrameLocks/>
          </p:cNvGraphicFramePr>
          <p:nvPr/>
        </p:nvGraphicFramePr>
        <p:xfrm>
          <a:off x="8144225" y="6391180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Schéma </a:t>
                      </a:r>
                      <a:r>
                        <a:rPr lang="fr-FR" sz="12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Quartus®</a:t>
                      </a:r>
                      <a:r>
                        <a:rPr lang="fr-FR" sz="12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 du séquenceur de l’application.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4" name="Image 13">
            <a:extLst>
              <a:ext uri="{FF2B5EF4-FFF2-40B4-BE49-F238E27FC236}">
                <a16:creationId xmlns:a16="http://schemas.microsoft.com/office/drawing/2014/main" id="{C231E9AC-04E2-5622-0545-F49C0F136AB2}"/>
              </a:ext>
            </a:extLst>
          </p:cNvPr>
          <p:cNvPicPr>
            <a:picLocks/>
          </p:cNvPicPr>
          <p:nvPr/>
        </p:nvPicPr>
        <p:blipFill>
          <a:blip r:embed="rId4"/>
          <a:srcRect l="2770" t="4121" r="2823" b="34639"/>
          <a:stretch/>
        </p:blipFill>
        <p:spPr>
          <a:xfrm>
            <a:off x="7421526" y="2062716"/>
            <a:ext cx="4071476" cy="2402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7345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EB643-2B4B-F6A7-61E9-CBAB33252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74154A-E49B-A0A6-406C-B0CF19965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Identifier un disfonctionnement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E48D0370-8377-CA73-D7E7-9787517B3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073DF0A-DC98-B6FC-5C24-15EFF7A5B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0125" y="2528390"/>
            <a:ext cx="3602346" cy="2701760"/>
          </a:xfrm>
          <a:prstGeom prst="rect">
            <a:avLst/>
          </a:prstGeom>
        </p:spPr>
      </p:pic>
      <p:graphicFrame>
        <p:nvGraphicFramePr>
          <p:cNvPr id="15" name="Espace réservé du contenu 3">
            <a:extLst>
              <a:ext uri="{FF2B5EF4-FFF2-40B4-BE49-F238E27FC236}">
                <a16:creationId xmlns:a16="http://schemas.microsoft.com/office/drawing/2014/main" id="{D4EE7FAC-8675-60A1-88EB-3F34E8CAB58D}"/>
              </a:ext>
            </a:extLst>
          </p:cNvPr>
          <p:cNvGraphicFramePr>
            <a:graphicFrameLocks/>
          </p:cNvGraphicFramePr>
          <p:nvPr/>
        </p:nvGraphicFramePr>
        <p:xfrm>
          <a:off x="470417" y="5748302"/>
          <a:ext cx="3933992" cy="316089"/>
        </p:xfrm>
        <a:graphic>
          <a:graphicData uri="http://schemas.openxmlformats.org/drawingml/2006/table">
            <a:tbl>
              <a:tblPr/>
              <a:tblGrid>
                <a:gridCol w="3933992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TP NRJ – Installation domestique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9" name="Image 18">
            <a:extLst>
              <a:ext uri="{FF2B5EF4-FFF2-40B4-BE49-F238E27FC236}">
                <a16:creationId xmlns:a16="http://schemas.microsoft.com/office/drawing/2014/main" id="{649CE35D-5A37-99F9-448C-02A1375FD5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344" y="1985947"/>
            <a:ext cx="6237239" cy="3737520"/>
          </a:xfrm>
          <a:prstGeom prst="rect">
            <a:avLst/>
          </a:prstGeom>
        </p:spPr>
      </p:pic>
      <p:graphicFrame>
        <p:nvGraphicFramePr>
          <p:cNvPr id="20" name="Espace réservé du contenu 3">
            <a:extLst>
              <a:ext uri="{FF2B5EF4-FFF2-40B4-BE49-F238E27FC236}">
                <a16:creationId xmlns:a16="http://schemas.microsoft.com/office/drawing/2014/main" id="{50DDA331-A556-3223-1594-6DA2A58EE5E6}"/>
              </a:ext>
            </a:extLst>
          </p:cNvPr>
          <p:cNvGraphicFramePr>
            <a:graphicFrameLocks/>
          </p:cNvGraphicFramePr>
          <p:nvPr/>
        </p:nvGraphicFramePr>
        <p:xfrm>
          <a:off x="7527961" y="5540587"/>
          <a:ext cx="3933992" cy="365760"/>
        </p:xfrm>
        <a:graphic>
          <a:graphicData uri="http://schemas.openxmlformats.org/drawingml/2006/table">
            <a:tbl>
              <a:tblPr/>
              <a:tblGrid>
                <a:gridCol w="3933992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Schéma d’une carte électronique d’un amplificateur audio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503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B519-864D-BB89-9090-006E8DDAE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1165B-29D6-A170-4E6A-7F005A9BC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Poursuite professionnelle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53C299B-269D-58BE-6164-37E947E675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193B7C-51E3-CA73-0E2B-BDC6ADFB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48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C60DA-8A80-2D2E-1E51-F992619A8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23CECD-0A5A-4B6A-9D3E-4927FE5E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Poursuite Dans le parcours GEII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0AD3269B-A1F8-F1D4-BC8E-2BC2BECDD2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965C9C6-CF8E-E85A-9AA3-B7B0F185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3673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A9995-1F9C-C297-EE01-B6C024413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E998A3-13E3-2C24-27BC-667F45F89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Poursuite POST BUT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9EAF324-5A4F-70D4-6441-E3B9CE5E58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3158E7-820C-45AD-31E0-BDD62368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646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364F5-530E-B37F-5D8C-91AD8A38B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D0CD93-DF69-D118-4977-10625E1359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 err="1"/>
              <a:t>CONclusion</a:t>
            </a:r>
            <a:endParaRPr lang="fr-FR" dirty="0"/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E371EAE3-46FA-40E9-0081-C4E564E26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0A5005-7558-0CD3-CE44-4C3EF11B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999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30B9F-162C-D868-4E01-2FB9090E7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96C8E3-0671-9DE6-CB19-D3790B3EE5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MERCI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2FE91A45-8633-F7C1-CE6B-97714AFF70F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fr-FR" dirty="0" err="1"/>
              <a:t>Matéis</a:t>
            </a:r>
            <a:r>
              <a:rPr lang="fr-FR" dirty="0"/>
              <a:t> 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DBFEE22-7C80-582E-A1BE-662A624EC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720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DC3C46-630D-5FDF-44DD-F60A80450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6A212C-64B2-E513-8CD9-40ACE06E2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EC7232-EB25-11A8-DB48-BD7D7522E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3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5BC14B-36F5-BCE1-277D-0B60387284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</a:t>
            </a:r>
            <a:r>
              <a:rPr lang="fr-FR" dirty="0" err="1"/>
              <a:t>Saé</a:t>
            </a:r>
            <a:r>
              <a:rPr lang="fr-FR" dirty="0"/>
              <a:t> robot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0F758416-1CB1-C9FB-DA63-98FAE17CFE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605095-012E-B1AF-78B3-CB5C31FF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442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Réaliser un prototype pour des solutions techniques matériel et/ou logiciel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37085C2E-7586-A202-48A7-036E87E87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868875"/>
              </p:ext>
            </p:extLst>
          </p:nvPr>
        </p:nvGraphicFramePr>
        <p:xfrm>
          <a:off x="8769531" y="4105590"/>
          <a:ext cx="2944971" cy="365760"/>
        </p:xfrm>
        <a:graphic>
          <a:graphicData uri="http://schemas.openxmlformats.org/drawingml/2006/table">
            <a:tbl>
              <a:tblPr/>
              <a:tblGrid>
                <a:gridCol w="2944971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85174">
                <a:tc>
                  <a:txBody>
                    <a:bodyPr/>
                    <a:lstStyle/>
                    <a:p>
                      <a:pPr algn="just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16EF5565-5A56-750C-7287-3540BC38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Image 4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E9041150-5F1C-CCDF-4BCE-A4C284D38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103" y="2014347"/>
            <a:ext cx="7772400" cy="197573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Image 7" descr="Une image contenant capture d’écran, Appareils électroniques, Ingénierie électronique, circuit&#10;&#10;Description générée automatiquement">
            <a:extLst>
              <a:ext uri="{FF2B5EF4-FFF2-40B4-BE49-F238E27FC236}">
                <a16:creationId xmlns:a16="http://schemas.microsoft.com/office/drawing/2014/main" id="{B1AC6184-3D3F-4174-578A-0D0C4DFE0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497" y="4288470"/>
            <a:ext cx="5212599" cy="209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9" name="Espace réservé du contenu 3">
            <a:extLst>
              <a:ext uri="{FF2B5EF4-FFF2-40B4-BE49-F238E27FC236}">
                <a16:creationId xmlns:a16="http://schemas.microsoft.com/office/drawing/2014/main" id="{BC94E7BD-0649-F864-34EA-55E7630ABF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8770222"/>
              </p:ext>
            </p:extLst>
          </p:nvPr>
        </p:nvGraphicFramePr>
        <p:xfrm>
          <a:off x="5783005" y="6176410"/>
          <a:ext cx="2289841" cy="203635"/>
        </p:xfrm>
        <a:graphic>
          <a:graphicData uri="http://schemas.openxmlformats.org/drawingml/2006/table">
            <a:tbl>
              <a:tblPr/>
              <a:tblGrid>
                <a:gridCol w="2289841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03635">
                <a:tc>
                  <a:txBody>
                    <a:bodyPr/>
                    <a:lstStyle/>
                    <a:p>
                      <a:pPr algn="just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Typon de la carte robot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02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Identifier un disfonctionnement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9891E218-B776-211D-2A68-F6704E2F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5" name="Espace réservé du contenu 3">
            <a:extLst>
              <a:ext uri="{FF2B5EF4-FFF2-40B4-BE49-F238E27FC236}">
                <a16:creationId xmlns:a16="http://schemas.microsoft.com/office/drawing/2014/main" id="{7140E887-C704-772E-E7D7-DAE9ED92CF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2873774"/>
              </p:ext>
            </p:extLst>
          </p:nvPr>
        </p:nvGraphicFramePr>
        <p:xfrm>
          <a:off x="8804366" y="4206283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4" name="Image 3" descr="Une image contenant texte, Police, nombre, ligne&#10;&#10;Description générée automatiquement">
            <a:extLst>
              <a:ext uri="{FF2B5EF4-FFF2-40B4-BE49-F238E27FC236}">
                <a16:creationId xmlns:a16="http://schemas.microsoft.com/office/drawing/2014/main" id="{1EB9152D-03C0-A78A-7F2B-63D8E6839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2099382"/>
            <a:ext cx="7772400" cy="199505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576CD8B-1EF3-B38A-C591-E3470A4F12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99" y="4206283"/>
            <a:ext cx="4855428" cy="2389781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171AB7C5-AE60-0E39-3C42-24FE89749212}"/>
              </a:ext>
            </a:extLst>
          </p:cNvPr>
          <p:cNvSpPr/>
          <p:nvPr/>
        </p:nvSpPr>
        <p:spPr>
          <a:xfrm>
            <a:off x="2624328" y="5981241"/>
            <a:ext cx="518477" cy="49773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graphicFrame>
        <p:nvGraphicFramePr>
          <p:cNvPr id="7" name="Espace réservé du contenu 3">
            <a:extLst>
              <a:ext uri="{FF2B5EF4-FFF2-40B4-BE49-F238E27FC236}">
                <a16:creationId xmlns:a16="http://schemas.microsoft.com/office/drawing/2014/main" id="{10D0238A-C8C7-4F95-6709-0715A3A86A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5508674"/>
              </p:ext>
            </p:extLst>
          </p:nvPr>
        </p:nvGraphicFramePr>
        <p:xfrm>
          <a:off x="5262590" y="6230304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Typon de la carte détection de sol, avec deux disfonctionnements.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10" name="Ellipse 9">
            <a:extLst>
              <a:ext uri="{FF2B5EF4-FFF2-40B4-BE49-F238E27FC236}">
                <a16:creationId xmlns:a16="http://schemas.microsoft.com/office/drawing/2014/main" id="{6175F9B7-9F7E-C71A-0D52-B979FC571F20}"/>
              </a:ext>
            </a:extLst>
          </p:cNvPr>
          <p:cNvSpPr/>
          <p:nvPr/>
        </p:nvSpPr>
        <p:spPr>
          <a:xfrm>
            <a:off x="2624328" y="4581230"/>
            <a:ext cx="393023" cy="37730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22540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BFD5B-A5DA-9D34-24CC-B94C0DA4E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5F607-707F-CAC7-6DCD-4B8AD5688A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</a:t>
            </a:r>
            <a:r>
              <a:rPr lang="fr-FR" dirty="0" err="1"/>
              <a:t>Saé</a:t>
            </a:r>
            <a:r>
              <a:rPr lang="fr-FR" dirty="0"/>
              <a:t> AMPLI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EBD8E1EF-BFB5-4179-5DDB-203BBBBDA7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DC18D4-D4EE-0EB8-C1FF-2E9DFA30D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8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1C1CD-4F47-6C8C-FFCC-68FB73509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D728FD-766F-406F-36A8-82937F608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Rédiger un dossier de fabrication à partir d'un dossier de conception</a:t>
            </a:r>
            <a:endParaRPr lang="fr-FR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91301309-BFEF-87C3-8730-1F3456300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Image 7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1C2F5197-290A-9AD7-0072-171488F09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1880525"/>
            <a:ext cx="6864096" cy="19492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aphicFrame>
        <p:nvGraphicFramePr>
          <p:cNvPr id="9" name="Espace réservé du contenu 3">
            <a:extLst>
              <a:ext uri="{FF2B5EF4-FFF2-40B4-BE49-F238E27FC236}">
                <a16:creationId xmlns:a16="http://schemas.microsoft.com/office/drawing/2014/main" id="{81AD3D75-CB0B-95E0-A9CA-182975A386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408455"/>
              </p:ext>
            </p:extLst>
          </p:nvPr>
        </p:nvGraphicFramePr>
        <p:xfrm>
          <a:off x="8810462" y="3939701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6" name="Image 15" descr="Une image contenant texte, capture d’écran, document, nombre&#10;&#10;Description générée automatiquement">
            <a:extLst>
              <a:ext uri="{FF2B5EF4-FFF2-40B4-BE49-F238E27FC236}">
                <a16:creationId xmlns:a16="http://schemas.microsoft.com/office/drawing/2014/main" id="{8DEF53D5-372A-C816-E5B7-68D011FA6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0" y="3939701"/>
            <a:ext cx="2738888" cy="27802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9" name="Espace réservé du contenu 3">
            <a:extLst>
              <a:ext uri="{FF2B5EF4-FFF2-40B4-BE49-F238E27FC236}">
                <a16:creationId xmlns:a16="http://schemas.microsoft.com/office/drawing/2014/main" id="{247DC0C1-2359-8E0C-D0F0-EB25489CC9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1697944"/>
              </p:ext>
            </p:extLst>
          </p:nvPr>
        </p:nvGraphicFramePr>
        <p:xfrm>
          <a:off x="8828502" y="6481918"/>
          <a:ext cx="1949564" cy="207683"/>
        </p:xfrm>
        <a:graphic>
          <a:graphicData uri="http://schemas.openxmlformats.org/drawingml/2006/table">
            <a:tbl>
              <a:tblPr/>
              <a:tblGrid>
                <a:gridCol w="194956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07683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Table des matières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21" name="Image 20" descr="Une image contenant texte, diagramme, capture d’écran, Parallèle&#10;&#10;Description générée automatiquement">
            <a:extLst>
              <a:ext uri="{FF2B5EF4-FFF2-40B4-BE49-F238E27FC236}">
                <a16:creationId xmlns:a16="http://schemas.microsoft.com/office/drawing/2014/main" id="{6BC2DA4D-F6CF-C25A-67D9-E31088151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04" y="1880913"/>
            <a:ext cx="3410345" cy="4837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AF92A581-C338-2205-0A1F-0B68C93F39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723596"/>
              </p:ext>
            </p:extLst>
          </p:nvPr>
        </p:nvGraphicFramePr>
        <p:xfrm>
          <a:off x="3982063" y="6352791"/>
          <a:ext cx="1440376" cy="365760"/>
        </p:xfrm>
        <a:graphic>
          <a:graphicData uri="http://schemas.openxmlformats.org/drawingml/2006/table">
            <a:tbl>
              <a:tblPr/>
              <a:tblGrid>
                <a:gridCol w="1440376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Exemple du dossier technique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8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E8EDB-0AC9-91A7-E224-445A01A36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A0874B-398C-7D42-B664-2D16D5639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Appliquer une procédure d'essais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04D20C4A-35AE-A8A4-430C-EFF58123C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Image 3" descr="Une image contenant texte, Police, nombre, ligne&#10;&#10;Description générée automatiquement">
            <a:extLst>
              <a:ext uri="{FF2B5EF4-FFF2-40B4-BE49-F238E27FC236}">
                <a16:creationId xmlns:a16="http://schemas.microsoft.com/office/drawing/2014/main" id="{92D6C09A-6707-14F2-EF5E-6B61A6B6A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188" y="2028928"/>
            <a:ext cx="6655077" cy="1713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5" name="Espace réservé du contenu 3">
            <a:extLst>
              <a:ext uri="{FF2B5EF4-FFF2-40B4-BE49-F238E27FC236}">
                <a16:creationId xmlns:a16="http://schemas.microsoft.com/office/drawing/2014/main" id="{0A614755-FBE8-6AE3-F65A-E2537264B5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4907004"/>
              </p:ext>
            </p:extLst>
          </p:nvPr>
        </p:nvGraphicFramePr>
        <p:xfrm>
          <a:off x="8812831" y="3872359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7" name="Image 6" descr="Une image contenant texte, capture d’écran, reçu, Police&#10;&#10;Description générée automatiquement">
            <a:extLst>
              <a:ext uri="{FF2B5EF4-FFF2-40B4-BE49-F238E27FC236}">
                <a16:creationId xmlns:a16="http://schemas.microsoft.com/office/drawing/2014/main" id="{9D123C09-1F15-DC44-7B26-46FD4D383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5" y="3530600"/>
            <a:ext cx="4483290" cy="31564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8" name="Espace réservé du contenu 3">
            <a:extLst>
              <a:ext uri="{FF2B5EF4-FFF2-40B4-BE49-F238E27FC236}">
                <a16:creationId xmlns:a16="http://schemas.microsoft.com/office/drawing/2014/main" id="{A055F509-4DF4-3DF3-7421-22F166DE29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4396055"/>
              </p:ext>
            </p:extLst>
          </p:nvPr>
        </p:nvGraphicFramePr>
        <p:xfrm>
          <a:off x="5126958" y="6321262"/>
          <a:ext cx="1745469" cy="365760"/>
        </p:xfrm>
        <a:graphic>
          <a:graphicData uri="http://schemas.openxmlformats.org/drawingml/2006/table">
            <a:tbl>
              <a:tblPr/>
              <a:tblGrid>
                <a:gridCol w="1745469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Exemple de tests dans la procédure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5592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0265A-80F2-6A77-4DC0-576493316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594166-033E-CFAE-DFDF-86C97B273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Divers projets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1EA97F6-3913-1201-7333-E2D057EE13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B9A682-D525-3B64-C631-8A581B3A0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089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270</TotalTime>
  <Words>259</Words>
  <Application>Microsoft Macintosh PowerPoint</Application>
  <PresentationFormat>Grand écran</PresentationFormat>
  <Paragraphs>55</Paragraphs>
  <Slides>16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1" baseType="lpstr">
      <vt:lpstr>Aptos</vt:lpstr>
      <vt:lpstr>Gill Sans MT</vt:lpstr>
      <vt:lpstr>Helvetica</vt:lpstr>
      <vt:lpstr>Wingdings 2</vt:lpstr>
      <vt:lpstr>Dividende</vt:lpstr>
      <vt:lpstr>Oral portefolio</vt:lpstr>
      <vt:lpstr>Sommaire</vt:lpstr>
      <vt:lpstr>Projet Saé robot</vt:lpstr>
      <vt:lpstr>Compétence Concevoir  Réaliser un prototype pour des solutions techniques matériel et/ou logiciel</vt:lpstr>
      <vt:lpstr>Compétence Vérifier  Identifier un disfonctionnement</vt:lpstr>
      <vt:lpstr>Projet Saé AMPLI</vt:lpstr>
      <vt:lpstr>Compétence Concevoir  Rédiger un dossier de fabrication à partir d'un dossier de conception</vt:lpstr>
      <vt:lpstr>Compétence Vérifier  Appliquer une procédure d'essais</vt:lpstr>
      <vt:lpstr>Divers projets</vt:lpstr>
      <vt:lpstr>Compétence Concevoir  Réaliser un prototype pour des solutions techniques matériel et/ou logiciel</vt:lpstr>
      <vt:lpstr>Compétence Vérifier  Identifier un disfonctionnement</vt:lpstr>
      <vt:lpstr>Poursuite professionnelle</vt:lpstr>
      <vt:lpstr>Poursuite Dans le parcours GEII</vt:lpstr>
      <vt:lpstr>Poursuite POST BUT</vt:lpstr>
      <vt:lpstr>CONclusion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Mateis Ragon</dc:creator>
  <cp:lastModifiedBy>Mateis Ragon</cp:lastModifiedBy>
  <cp:revision>3</cp:revision>
  <dcterms:created xsi:type="dcterms:W3CDTF">2025-01-16T09:00:11Z</dcterms:created>
  <dcterms:modified xsi:type="dcterms:W3CDTF">2025-06-02T20:25:56Z</dcterms:modified>
</cp:coreProperties>
</file>

<file path=docProps/thumbnail.jpeg>
</file>